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707671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540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18968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2AC24A9-CCB6-4F8D-B8DB-C2F3692CFA5A}" type="datetimeFigureOut">
              <a:rPr lang="en-US" smtClean="0"/>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7096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2044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0577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513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090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47460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221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280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610082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579388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2AC24A9-CCB6-4F8D-B8DB-C2F3692CFA5A}" type="datetimeFigureOut">
              <a:rPr lang="en-US" smtClean="0"/>
              <a:t>5/7/2020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433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2AC24A9-CCB6-4F8D-B8DB-C2F3692CFA5A}" type="datetimeFigureOut">
              <a:rPr lang="en-US" smtClean="0"/>
              <a:t>5/7/2020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7767367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0117-84B3-4881-A0AC-9C0DA7810990}"/>
              </a:ext>
            </a:extLst>
          </p:cNvPr>
          <p:cNvSpPr>
            <a:spLocks noGrp="1"/>
          </p:cNvSpPr>
          <p:nvPr>
            <p:ph type="ctrTitle"/>
          </p:nvPr>
        </p:nvSpPr>
        <p:spPr bwMode="auto">
          <a:xfrm>
            <a:off x="4084320" y="1242646"/>
            <a:ext cx="4023360" cy="3630276"/>
          </a:xfrm>
        </p:spPr>
        <p:txBody>
          <a:bodyPr anchor="b">
            <a:normAutofit/>
          </a:bodyPr>
          <a:lstStyle/>
          <a:p>
            <a:pPr algn="ctr"/>
            <a:r>
              <a:rPr lang="en-US" sz="3200" dirty="0">
                <a:ln>
                  <a:solidFill>
                    <a:schemeClr val="bg2">
                      <a:lumMod val="75000"/>
                    </a:schemeClr>
                  </a:solidFill>
                </a:ln>
                <a:latin typeface="Algerian" panose="04020705040A02060702" pitchFamily="82" charset="0"/>
              </a:rPr>
              <a:t>    </a:t>
            </a:r>
            <a:r>
              <a:rPr lang="en-US" sz="3200" dirty="0">
                <a:ln>
                  <a:solidFill>
                    <a:schemeClr val="bg2">
                      <a:lumMod val="75000"/>
                    </a:schemeClr>
                  </a:solidFill>
                </a:ln>
                <a:solidFill>
                  <a:srgbClr val="002060"/>
                </a:solidFill>
                <a:latin typeface="Algerian" panose="04020705040A02060702" pitchFamily="82" charset="0"/>
              </a:rPr>
              <a:t>BATTLE OF NEIGHBORHOODS</a:t>
            </a:r>
            <a:br>
              <a:rPr lang="en-US" sz="3200" dirty="0">
                <a:ln>
                  <a:solidFill>
                    <a:schemeClr val="bg2">
                      <a:lumMod val="75000"/>
                    </a:schemeClr>
                  </a:solidFill>
                </a:ln>
                <a:solidFill>
                  <a:srgbClr val="002060"/>
                </a:solidFill>
                <a:latin typeface="Algerian" panose="04020705040A02060702" pitchFamily="82" charset="0"/>
              </a:rPr>
            </a:br>
            <a:r>
              <a:rPr lang="en-US" sz="3200" dirty="0">
                <a:ln>
                  <a:solidFill>
                    <a:schemeClr val="bg2">
                      <a:lumMod val="75000"/>
                    </a:schemeClr>
                  </a:solidFill>
                </a:ln>
                <a:solidFill>
                  <a:srgbClr val="002060"/>
                </a:solidFill>
                <a:latin typeface="Algerian" panose="04020705040A02060702" pitchFamily="82" charset="0"/>
              </a:rPr>
              <a:t>WEEK 1</a:t>
            </a:r>
            <a:endParaRPr lang="en-IN" sz="3200" dirty="0">
              <a:ln>
                <a:solidFill>
                  <a:schemeClr val="bg2">
                    <a:lumMod val="75000"/>
                  </a:schemeClr>
                </a:solidFill>
              </a:ln>
              <a:solidFill>
                <a:srgbClr val="002060"/>
              </a:solidFill>
              <a:latin typeface="Algerian" panose="04020705040A02060702" pitchFamily="82" charset="0"/>
            </a:endParaRPr>
          </a:p>
        </p:txBody>
      </p:sp>
      <p:sp>
        <p:nvSpPr>
          <p:cNvPr id="3" name="Subtitle 2">
            <a:extLst>
              <a:ext uri="{FF2B5EF4-FFF2-40B4-BE49-F238E27FC236}">
                <a16:creationId xmlns:a16="http://schemas.microsoft.com/office/drawing/2014/main" id="{5E43DB4F-FC95-477E-B0C2-19B9FA579BB8}"/>
              </a:ext>
            </a:extLst>
          </p:cNvPr>
          <p:cNvSpPr>
            <a:spLocks noGrp="1"/>
          </p:cNvSpPr>
          <p:nvPr>
            <p:ph type="subTitle" idx="1"/>
          </p:nvPr>
        </p:nvSpPr>
        <p:spPr>
          <a:xfrm>
            <a:off x="7848600" y="4872922"/>
            <a:ext cx="4023360" cy="1208141"/>
          </a:xfrm>
        </p:spPr>
        <p:txBody>
          <a:bodyPr>
            <a:normAutofit/>
          </a:bodyPr>
          <a:lstStyle/>
          <a:p>
            <a:endParaRPr lang="en-IN" sz="2000" dirty="0"/>
          </a:p>
        </p:txBody>
      </p:sp>
      <p:sp>
        <p:nvSpPr>
          <p:cNvPr id="5" name="Rectangle 4">
            <a:extLst>
              <a:ext uri="{FF2B5EF4-FFF2-40B4-BE49-F238E27FC236}">
                <a16:creationId xmlns:a16="http://schemas.microsoft.com/office/drawing/2014/main" id="{1DB16958-BFFD-4310-919D-3E5AA2B32E46}"/>
              </a:ext>
            </a:extLst>
          </p:cNvPr>
          <p:cNvSpPr/>
          <p:nvPr/>
        </p:nvSpPr>
        <p:spPr>
          <a:xfrm>
            <a:off x="3048000" y="2998113"/>
            <a:ext cx="6096000" cy="369332"/>
          </a:xfrm>
          <a:prstGeom prst="rect">
            <a:avLst/>
          </a:prstGeom>
        </p:spPr>
        <p:txBody>
          <a:bodyPr>
            <a:spAutoFit/>
          </a:bodyPr>
          <a:lstStyle/>
          <a:p>
            <a:pPr algn="ctr"/>
            <a:endParaRPr lang="en-IN" dirty="0"/>
          </a:p>
        </p:txBody>
      </p:sp>
    </p:spTree>
    <p:extLst>
      <p:ext uri="{BB962C8B-B14F-4D97-AF65-F5344CB8AC3E}">
        <p14:creationId xmlns:p14="http://schemas.microsoft.com/office/powerpoint/2010/main" val="105052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6030-BEC8-47D0-AFDF-50F5B83DC0C9}"/>
              </a:ext>
            </a:extLst>
          </p:cNvPr>
          <p:cNvSpPr>
            <a:spLocks noGrp="1"/>
          </p:cNvSpPr>
          <p:nvPr>
            <p:ph type="title"/>
          </p:nvPr>
        </p:nvSpPr>
        <p:spPr/>
        <p:txBody>
          <a:bodyPr/>
          <a:lstStyle/>
          <a:p>
            <a:pPr algn="ctr"/>
            <a:r>
              <a:rPr lang="en-US" i="1" u="sng" dirty="0">
                <a:solidFill>
                  <a:schemeClr val="accent4">
                    <a:lumMod val="40000"/>
                    <a:lumOff val="60000"/>
                  </a:schemeClr>
                </a:solidFill>
                <a:latin typeface="Algerian" panose="04020705040A02060702" pitchFamily="82" charset="0"/>
              </a:rPr>
              <a:t>INTRODUCTION</a:t>
            </a:r>
            <a:endParaRPr lang="en-IN" i="1" u="sng" dirty="0">
              <a:solidFill>
                <a:schemeClr val="accent4">
                  <a:lumMod val="40000"/>
                  <a:lumOff val="6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2153290-BC3E-4132-AAD2-FF3A600088DF}"/>
              </a:ext>
            </a:extLst>
          </p:cNvPr>
          <p:cNvSpPr>
            <a:spLocks noGrp="1"/>
          </p:cNvSpPr>
          <p:nvPr>
            <p:ph idx="1"/>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DELHI IS KNOWN as the food capital of India. The city is famous for a variety of foods, dishes, and restaurants. It was recently named “Best Destination For Food/Drink in India”.</a:t>
            </a:r>
            <a:endParaRPr lang="en-I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1132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E19C-853A-405A-B59E-F95E4912C734}"/>
              </a:ext>
            </a:extLst>
          </p:cNvPr>
          <p:cNvSpPr>
            <a:spLocks noGrp="1"/>
          </p:cNvSpPr>
          <p:nvPr>
            <p:ph type="title"/>
          </p:nvPr>
        </p:nvSpPr>
        <p:spPr/>
        <p:txBody>
          <a:bodyPr/>
          <a:lstStyle/>
          <a:p>
            <a:pPr algn="ctr"/>
            <a:r>
              <a:rPr lang="en-US" i="1" u="sng" dirty="0">
                <a:latin typeface="Algerian" panose="04020705040A02060702" pitchFamily="82" charset="0"/>
              </a:rPr>
              <a:t>Business PROBLEM</a:t>
            </a:r>
            <a:endParaRPr lang="en-IN" i="1"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EB228D59-0F0C-44C3-9E1A-2B614026ECB0}"/>
              </a:ext>
            </a:extLst>
          </p:cNvPr>
          <p:cNvSpPr>
            <a:spLocks noGrp="1"/>
          </p:cNvSpPr>
          <p:nvPr>
            <p:ph idx="1"/>
          </p:nvPr>
        </p:nvSpPr>
        <p:spPr/>
        <p:txBody>
          <a:bodyPr/>
          <a:lstStyle/>
          <a:p>
            <a:r>
              <a:rPr lang="en-US" dirty="0"/>
              <a:t>As part of my ‘Applied Data Science Capstone’ final project, I shall survey the type of restaurants in different neighborhoods of Delhi to determine the most suitable place to open an Indian restaurant. The use of Data science techniques and machine learning algorithms such as Clustering, shall help us answer the above described business problem.</a:t>
            </a:r>
            <a:endParaRPr lang="en-IN" dirty="0"/>
          </a:p>
        </p:txBody>
      </p:sp>
      <mc:AlternateContent xmlns:mc="http://schemas.openxmlformats.org/markup-compatibility/2006">
        <mc:Choice xmlns:am3d="http://schemas.microsoft.com/office/drawing/2017/model3d" Requires="am3d">
          <p:graphicFrame>
            <p:nvGraphicFramePr>
              <p:cNvPr id="4" name="3D Model 3" descr="Pasta">
                <a:extLst>
                  <a:ext uri="{FF2B5EF4-FFF2-40B4-BE49-F238E27FC236}">
                    <a16:creationId xmlns:a16="http://schemas.microsoft.com/office/drawing/2014/main" id="{76CBE5E6-DAC3-4404-8FE9-935B6FEA34FA}"/>
                  </a:ext>
                </a:extLst>
              </p:cNvPr>
              <p:cNvGraphicFramePr>
                <a:graphicFrameLocks noChangeAspect="1"/>
              </p:cNvGraphicFramePr>
              <p:nvPr>
                <p:extLst>
                  <p:ext uri="{D42A27DB-BD31-4B8C-83A1-F6EECF244321}">
                    <p14:modId xmlns:p14="http://schemas.microsoft.com/office/powerpoint/2010/main" val="888185537"/>
                  </p:ext>
                </p:extLst>
              </p:nvPr>
            </p:nvGraphicFramePr>
            <p:xfrm>
              <a:off x="4179149" y="4726391"/>
              <a:ext cx="3161576" cy="1676017"/>
            </p:xfrm>
            <a:graphic>
              <a:graphicData uri="http://schemas.microsoft.com/office/drawing/2017/model3d">
                <am3d:model3d r:embed="rId2">
                  <am3d:spPr>
                    <a:xfrm>
                      <a:off x="0" y="0"/>
                      <a:ext cx="3161576" cy="1676017"/>
                    </a:xfrm>
                    <a:prstGeom prst="rect">
                      <a:avLst/>
                    </a:prstGeom>
                  </am3d:spPr>
                  <am3d:camera>
                    <am3d:pos x="0" y="0" z="68692879"/>
                    <am3d:up dx="0" dy="36000000" dz="0"/>
                    <am3d:lookAt x="0" y="0" z="0"/>
                    <am3d:perspective fov="2700000"/>
                  </am3d:camera>
                  <am3d:trans>
                    <am3d:meterPerModelUnit n="3071144" d="1000000"/>
                    <am3d:preTrans dx="0" dy="-6580835" dz="0"/>
                    <am3d:scale>
                      <am3d:sx n="1000000" d="1000000"/>
                      <am3d:sy n="1000000" d="1000000"/>
                      <am3d:sz n="1000000" d="1000000"/>
                    </am3d:scale>
                    <am3d:rot ax="496557" ay="1128054" az="161031"/>
                    <am3d:postTrans dx="0" dy="0" dz="0"/>
                  </am3d:trans>
                  <am3d:raster rName="Office3DRenderer" rVer="16.0.8326">
                    <am3d:blip r:embed="rId3"/>
                  </am3d:raster>
                  <am3d:objViewport viewportSz="47423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asta">
                <a:extLst>
                  <a:ext uri="{FF2B5EF4-FFF2-40B4-BE49-F238E27FC236}">
                    <a16:creationId xmlns:a16="http://schemas.microsoft.com/office/drawing/2014/main" id="{76CBE5E6-DAC3-4404-8FE9-935B6FEA34FA}"/>
                  </a:ext>
                </a:extLst>
              </p:cNvPr>
              <p:cNvPicPr>
                <a:picLocks noGrp="1" noRot="1" noChangeAspect="1" noMove="1" noResize="1" noEditPoints="1" noAdjustHandles="1" noChangeArrowheads="1" noChangeShapeType="1" noCrop="1"/>
              </p:cNvPicPr>
              <p:nvPr/>
            </p:nvPicPr>
            <p:blipFill>
              <a:blip r:embed="rId3"/>
              <a:stretch>
                <a:fillRect/>
              </a:stretch>
            </p:blipFill>
            <p:spPr>
              <a:xfrm>
                <a:off x="4179149" y="4726391"/>
                <a:ext cx="3161576" cy="1676017"/>
              </a:xfrm>
              <a:prstGeom prst="rect">
                <a:avLst/>
              </a:prstGeom>
            </p:spPr>
          </p:pic>
        </mc:Fallback>
      </mc:AlternateContent>
    </p:spTree>
    <p:extLst>
      <p:ext uri="{BB962C8B-B14F-4D97-AF65-F5344CB8AC3E}">
        <p14:creationId xmlns:p14="http://schemas.microsoft.com/office/powerpoint/2010/main" val="42273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08E5-A07E-4B45-B29C-7CCCDB32AEE1}"/>
              </a:ext>
            </a:extLst>
          </p:cNvPr>
          <p:cNvSpPr>
            <a:spLocks noGrp="1"/>
          </p:cNvSpPr>
          <p:nvPr>
            <p:ph type="title"/>
          </p:nvPr>
        </p:nvSpPr>
        <p:spPr/>
        <p:txBody>
          <a:bodyPr/>
          <a:lstStyle/>
          <a:p>
            <a:pPr algn="ctr"/>
            <a:r>
              <a:rPr lang="en-US" dirty="0"/>
              <a:t>TARGET AUDIENCE           </a:t>
            </a:r>
            <a:endParaRPr lang="en-IN" dirty="0"/>
          </a:p>
        </p:txBody>
      </p:sp>
      <p:sp>
        <p:nvSpPr>
          <p:cNvPr id="3" name="Content Placeholder 2">
            <a:extLst>
              <a:ext uri="{FF2B5EF4-FFF2-40B4-BE49-F238E27FC236}">
                <a16:creationId xmlns:a16="http://schemas.microsoft.com/office/drawing/2014/main" id="{1082F63D-9640-43F7-99E9-F7A94CC6B74D}"/>
              </a:ext>
            </a:extLst>
          </p:cNvPr>
          <p:cNvSpPr>
            <a:spLocks noGrp="1"/>
          </p:cNvSpPr>
          <p:nvPr>
            <p:ph idx="1"/>
          </p:nvPr>
        </p:nvSpPr>
        <p:spPr/>
        <p:txBody>
          <a:bodyPr/>
          <a:lstStyle/>
          <a:p>
            <a:r>
              <a:rPr lang="en-US" dirty="0"/>
              <a:t>The target audience of the above business problem is a restauranteur who is looking for the right neighborhood to open an Indian restaurant.</a:t>
            </a:r>
            <a:endParaRPr lang="en-IN" dirty="0"/>
          </a:p>
        </p:txBody>
      </p:sp>
    </p:spTree>
    <p:extLst>
      <p:ext uri="{BB962C8B-B14F-4D97-AF65-F5344CB8AC3E}">
        <p14:creationId xmlns:p14="http://schemas.microsoft.com/office/powerpoint/2010/main" val="10536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CC9B-E345-40EC-8205-7594C29C5A14}"/>
              </a:ext>
            </a:extLst>
          </p:cNvPr>
          <p:cNvSpPr>
            <a:spLocks noGrp="1"/>
          </p:cNvSpPr>
          <p:nvPr>
            <p:ph type="title"/>
          </p:nvPr>
        </p:nvSpPr>
        <p:spPr/>
        <p:txBody>
          <a:bodyPr/>
          <a:lstStyle/>
          <a:p>
            <a:pPr algn="ctr"/>
            <a:r>
              <a:rPr lang="en-US" b="1" dirty="0"/>
              <a:t>DATA</a:t>
            </a:r>
            <a:endParaRPr lang="en-IN" b="1" dirty="0"/>
          </a:p>
        </p:txBody>
      </p:sp>
      <p:sp>
        <p:nvSpPr>
          <p:cNvPr id="3" name="Content Placeholder 2">
            <a:extLst>
              <a:ext uri="{FF2B5EF4-FFF2-40B4-BE49-F238E27FC236}">
                <a16:creationId xmlns:a16="http://schemas.microsoft.com/office/drawing/2014/main" id="{60FBFD7E-5E41-4374-A98D-76CB33F33F88}"/>
              </a:ext>
            </a:extLst>
          </p:cNvPr>
          <p:cNvSpPr>
            <a:spLocks noGrp="1"/>
          </p:cNvSpPr>
          <p:nvPr>
            <p:ph idx="1"/>
          </p:nvPr>
        </p:nvSpPr>
        <p:spPr/>
        <p:txBody>
          <a:bodyPr/>
          <a:lstStyle/>
          <a:p>
            <a:r>
              <a:rPr lang="en-US" dirty="0"/>
              <a:t>To solve the above business problem, we shall need the following data:-</a:t>
            </a:r>
          </a:p>
          <a:p>
            <a:pPr marL="0" indent="0" algn="ctr">
              <a:buNone/>
            </a:pPr>
            <a:r>
              <a:rPr lang="en-US" dirty="0"/>
              <a:t>A list of neighborhoods in Delhi.</a:t>
            </a:r>
          </a:p>
          <a:p>
            <a:pPr marL="0" indent="0" algn="ctr">
              <a:buNone/>
            </a:pPr>
            <a:r>
              <a:rPr lang="en-US" dirty="0"/>
              <a:t>Latitude and Longitude data of neighborhoods-Latitude and longitude data could be extracted using the Geocoder package.</a:t>
            </a:r>
          </a:p>
          <a:p>
            <a:pPr marL="0" indent="0" algn="ctr">
              <a:buNone/>
            </a:pPr>
            <a:r>
              <a:rPr lang="en-US" dirty="0"/>
              <a:t>Venue-related data- Venue related data could be extracted using the Foursquare API. </a:t>
            </a:r>
            <a:endParaRPr lang="en-IN" dirty="0"/>
          </a:p>
        </p:txBody>
      </p:sp>
      <p:sp>
        <p:nvSpPr>
          <p:cNvPr id="4" name="Arrow: Right 3">
            <a:extLst>
              <a:ext uri="{FF2B5EF4-FFF2-40B4-BE49-F238E27FC236}">
                <a16:creationId xmlns:a16="http://schemas.microsoft.com/office/drawing/2014/main" id="{3A288D5F-4E74-4AB5-A58D-8F94B3F1CE94}"/>
              </a:ext>
            </a:extLst>
          </p:cNvPr>
          <p:cNvSpPr/>
          <p:nvPr/>
        </p:nvSpPr>
        <p:spPr>
          <a:xfrm flipV="1">
            <a:off x="5509846" y="3101534"/>
            <a:ext cx="12387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ED3FECEF-559E-4C1C-8289-AC852D8385E4}"/>
              </a:ext>
            </a:extLst>
          </p:cNvPr>
          <p:cNvSpPr/>
          <p:nvPr/>
        </p:nvSpPr>
        <p:spPr>
          <a:xfrm rot="10800000" flipH="1">
            <a:off x="2933700" y="3540369"/>
            <a:ext cx="11723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70E98799-1CE8-434D-B757-FEB60C33C8C1}"/>
              </a:ext>
            </a:extLst>
          </p:cNvPr>
          <p:cNvSpPr/>
          <p:nvPr/>
        </p:nvSpPr>
        <p:spPr>
          <a:xfrm>
            <a:off x="2952261" y="4337538"/>
            <a:ext cx="185227" cy="73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56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FFFFFF"/>
      </a:dk1>
      <a:lt1>
        <a:sysClr val="window" lastClr="000000"/>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55</TotalTime>
  <Words>188</Words>
  <Application>Microsoft Office PowerPoint</Application>
  <PresentationFormat>Widescreen</PresentationFormat>
  <Paragraphs>12</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Algerian</vt:lpstr>
      <vt:lpstr>Century Gothic</vt:lpstr>
      <vt:lpstr>Wingdings 2</vt:lpstr>
      <vt:lpstr>Quotable</vt:lpstr>
      <vt:lpstr>    BATTLE OF NEIGHBORHOODS WEEK 1</vt:lpstr>
      <vt:lpstr>INTRODUCTION</vt:lpstr>
      <vt:lpstr>Business PROBLEM</vt:lpstr>
      <vt:lpstr>TARGET AUDIENCE           </vt:lpstr>
      <vt:lpstr>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                         WEEK 1</dc:title>
  <dc:creator>Saksham Midha</dc:creator>
  <cp:lastModifiedBy>Saksham Midha</cp:lastModifiedBy>
  <cp:revision>7</cp:revision>
  <dcterms:created xsi:type="dcterms:W3CDTF">2020-05-07T12:38:05Z</dcterms:created>
  <dcterms:modified xsi:type="dcterms:W3CDTF">2020-05-07T13:33:35Z</dcterms:modified>
</cp:coreProperties>
</file>